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520" r:id="rId3"/>
    <p:sldId id="497" r:id="rId4"/>
    <p:sldId id="508" r:id="rId5"/>
    <p:sldId id="314" r:id="rId6"/>
    <p:sldId id="486" r:id="rId7"/>
    <p:sldId id="487" r:id="rId8"/>
    <p:sldId id="488" r:id="rId9"/>
    <p:sldId id="489" r:id="rId10"/>
    <p:sldId id="498" r:id="rId11"/>
    <p:sldId id="315" r:id="rId12"/>
    <p:sldId id="318" r:id="rId13"/>
    <p:sldId id="317" r:id="rId14"/>
    <p:sldId id="510" r:id="rId15"/>
    <p:sldId id="362" r:id="rId16"/>
    <p:sldId id="382" r:id="rId17"/>
    <p:sldId id="511" r:id="rId18"/>
    <p:sldId id="513" r:id="rId19"/>
    <p:sldId id="514" r:id="rId20"/>
    <p:sldId id="515" r:id="rId21"/>
    <p:sldId id="504" r:id="rId22"/>
    <p:sldId id="516" r:id="rId23"/>
    <p:sldId id="496" r:id="rId24"/>
    <p:sldId id="483" r:id="rId25"/>
    <p:sldId id="485" r:id="rId26"/>
    <p:sldId id="319" r:id="rId27"/>
    <p:sldId id="320" r:id="rId28"/>
    <p:sldId id="321" r:id="rId29"/>
    <p:sldId id="322" r:id="rId30"/>
    <p:sldId id="323" r:id="rId31"/>
    <p:sldId id="324" r:id="rId32"/>
    <p:sldId id="326" r:id="rId33"/>
    <p:sldId id="327" r:id="rId34"/>
    <p:sldId id="490" r:id="rId35"/>
    <p:sldId id="491" r:id="rId36"/>
    <p:sldId id="325" r:id="rId37"/>
    <p:sldId id="492" r:id="rId38"/>
    <p:sldId id="493" r:id="rId39"/>
    <p:sldId id="507" r:id="rId40"/>
    <p:sldId id="506" r:id="rId41"/>
    <p:sldId id="328" r:id="rId42"/>
    <p:sldId id="292" r:id="rId43"/>
    <p:sldId id="4202" r:id="rId44"/>
    <p:sldId id="4203" r:id="rId45"/>
    <p:sldId id="519" r:id="rId46"/>
    <p:sldId id="518" r:id="rId47"/>
    <p:sldId id="517" r:id="rId4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2496" autoAdjust="0"/>
  </p:normalViewPr>
  <p:slideViewPr>
    <p:cSldViewPr snapToGrid="0">
      <p:cViewPr varScale="1">
        <p:scale>
          <a:sx n="104" d="100"/>
          <a:sy n="104" d="100"/>
        </p:scale>
        <p:origin x="1976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2022/07-july/0722-quarterly-international-transactions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2022/07-july/0722-quarterly-international-transactions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2022/07-july/0722-quarterly-international-transactions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2022/07-july/0722-quarterly-international-transactions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2022/07-july/0722-quarterly-international-transactions.htm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2022,”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102(7), July 2022.  [11p] 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https://apps.bea.gov/scb/2022/07-july/0722-quarterly-international-transactions.htm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2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Economist,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Russia is on track for a record trade surplus,” May 13, 2022.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www.economist.com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/finance-and-economics/2022/05/13/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russia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-is-on-track-for-a-record-trade-surplus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46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tradingeconomics.com</a:t>
            </a:r>
            <a:r>
              <a:rPr lang="en-US" dirty="0"/>
              <a:t>/</a:t>
            </a:r>
            <a:r>
              <a:rPr lang="en-US" dirty="0" err="1"/>
              <a:t>china</a:t>
            </a:r>
            <a:r>
              <a:rPr lang="en-US" dirty="0"/>
              <a:t>/balance-of-trade#:~:text=Balance%20of%20Trade%20in%20China,Billion%20in%20February%20of%202020.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KOM 12</a:t>
            </a:r>
            <a:r>
              <a:rPr lang="en-US" baseline="30000" dirty="0"/>
              <a:t>th</a:t>
            </a:r>
            <a:r>
              <a:rPr lang="en-US" dirty="0"/>
              <a:t> ed,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KOM 12</a:t>
            </a:r>
            <a:r>
              <a:rPr lang="en-US" baseline="30000" dirty="0"/>
              <a:t>th</a:t>
            </a:r>
            <a:r>
              <a:rPr lang="en-US" dirty="0"/>
              <a:t> ed,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2022,”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102(7), July 2022.  [11p] 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https://apps.bea.gov/scb/2022/07-july/0722-quarterly-international-transactions.htm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2022,”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102(7), July 2022.  [11p] 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https://apps.bea.gov/scb/2022/07-july/0722-quarterly-international-transactions.htm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2022,”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102(7), July 2022.  [11p] 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https://apps.bea.gov/scb/2022/07-july/0722-quarterly-international-transactions.htm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2022,”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102(7), July 2022.  [11p] 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https://apps.bea.gov/scb/2022/07-july/0722-quarterly-international-transactions.htm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FRED,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/series/BOPGSTB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1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FRED,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/series/BOPGSTB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2267528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▪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0D01C0-4FD2-4065-9EC3-96A3083982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71925"/>
            <a:ext cx="8229600" cy="2105025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▪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2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6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International Transactions </a:t>
            </a:r>
            <a:br>
              <a:rPr lang="en-US" sz="3600" b="1" dirty="0"/>
            </a:br>
            <a:r>
              <a:rPr lang="en-US" sz="3600" b="1" dirty="0"/>
              <a:t>and the Trade Balance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distinguishes credits and debits in the balance of payments? </a:t>
            </a:r>
          </a:p>
          <a:p>
            <a:r>
              <a:rPr lang="en-US" sz="2400" dirty="0"/>
              <a:t>What distinguishes the current account from the financial account? </a:t>
            </a:r>
          </a:p>
          <a:p>
            <a:r>
              <a:rPr lang="en-US" sz="2400" dirty="0"/>
              <a:t>For which categories of transactions did credits exceed debits for the United States in 2015 (the year reported in KOM)?</a:t>
            </a:r>
          </a:p>
          <a:p>
            <a:pPr lvl="1"/>
            <a:r>
              <a:rPr lang="en-US" sz="2000" dirty="0"/>
              <a:t>Trade in goods </a:t>
            </a:r>
          </a:p>
          <a:p>
            <a:pPr lvl="1"/>
            <a:r>
              <a:rPr lang="en-US" sz="2000" dirty="0"/>
              <a:t>Trade in services </a:t>
            </a:r>
          </a:p>
          <a:p>
            <a:pPr lvl="1"/>
            <a:r>
              <a:rPr lang="en-US" sz="2000" dirty="0"/>
              <a:t>Investment (i.e., “primary income”) </a:t>
            </a:r>
          </a:p>
          <a:p>
            <a:pPr lvl="1"/>
            <a:r>
              <a:rPr lang="en-US" sz="2000" dirty="0"/>
              <a:t>Transfer payments (i.e., “secondary income”) </a:t>
            </a:r>
          </a:p>
          <a:p>
            <a:pPr lvl="1"/>
            <a:r>
              <a:rPr lang="en-US" sz="2000" dirty="0"/>
              <a:t>Changes in asset holdings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International Transactions</a:t>
            </a:r>
          </a:p>
          <a:p>
            <a:pPr lvl="1"/>
            <a:r>
              <a:rPr lang="en-US" dirty="0"/>
              <a:t>Credits versus debits</a:t>
            </a:r>
          </a:p>
          <a:p>
            <a:pPr lvl="2"/>
            <a:r>
              <a:rPr lang="en-US" dirty="0"/>
              <a:t>Credits correspond to payments that would flow </a:t>
            </a:r>
            <a:r>
              <a:rPr lang="en-US" u="sng" dirty="0"/>
              <a:t>into</a:t>
            </a:r>
            <a:r>
              <a:rPr lang="en-US" dirty="0"/>
              <a:t> the country</a:t>
            </a:r>
          </a:p>
          <a:p>
            <a:pPr lvl="3"/>
            <a:r>
              <a:rPr lang="en-US" dirty="0"/>
              <a:t>Exports</a:t>
            </a:r>
          </a:p>
          <a:p>
            <a:pPr lvl="3"/>
            <a:r>
              <a:rPr lang="en-US" dirty="0"/>
              <a:t>Borrowing from foreigners</a:t>
            </a:r>
          </a:p>
          <a:p>
            <a:pPr lvl="3"/>
            <a:r>
              <a:rPr lang="en-US" dirty="0"/>
              <a:t>Collection of interest and dividends from foreigners</a:t>
            </a:r>
          </a:p>
          <a:p>
            <a:pPr lvl="2"/>
            <a:r>
              <a:rPr lang="en-US" dirty="0"/>
              <a:t>Debits correspond to payments that would flow </a:t>
            </a:r>
            <a:r>
              <a:rPr lang="en-US" u="sng" dirty="0"/>
              <a:t>out of</a:t>
            </a:r>
            <a:r>
              <a:rPr lang="en-US" dirty="0"/>
              <a:t> the country</a:t>
            </a:r>
          </a:p>
          <a:p>
            <a:pPr lvl="3"/>
            <a:r>
              <a:rPr lang="en-US" dirty="0"/>
              <a:t>Imports, etc.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B11D9-73D8-0C47-A1C4-81DD0C422BD2}"/>
              </a:ext>
            </a:extLst>
          </p:cNvPr>
          <p:cNvSpPr txBox="1"/>
          <p:nvPr/>
        </p:nvSpPr>
        <p:spPr>
          <a:xfrm>
            <a:off x="3810000" y="4953000"/>
            <a:ext cx="457200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use of the words “credit” and “debit” is specific to the international accounts.  It is 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the same as their use in accounting or in other contexts.</a:t>
            </a:r>
          </a:p>
        </p:txBody>
      </p:sp>
    </p:spTree>
    <p:extLst>
      <p:ext uri="{BB962C8B-B14F-4D97-AF65-F5344CB8AC3E}">
        <p14:creationId xmlns:p14="http://schemas.microsoft.com/office/powerpoint/2010/main" val="21303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International Transactions</a:t>
            </a:r>
          </a:p>
          <a:p>
            <a:pPr lvl="1"/>
            <a:r>
              <a:rPr lang="en-US" dirty="0"/>
              <a:t>Current versus Financial Accounts</a:t>
            </a:r>
          </a:p>
          <a:p>
            <a:pPr lvl="2"/>
            <a:r>
              <a:rPr lang="en-US" dirty="0"/>
              <a:t>Financial account is (only) </a:t>
            </a:r>
            <a:r>
              <a:rPr lang="en-US" u="sng" dirty="0"/>
              <a:t>changes</a:t>
            </a:r>
            <a:r>
              <a:rPr lang="en-US" dirty="0"/>
              <a:t> in holding of assets by one country in another</a:t>
            </a:r>
          </a:p>
          <a:p>
            <a:pPr lvl="2"/>
            <a:r>
              <a:rPr lang="en-US" dirty="0"/>
              <a:t>Current account is everything else</a:t>
            </a:r>
          </a:p>
          <a:p>
            <a:pPr lvl="3"/>
            <a:r>
              <a:rPr lang="en-US" dirty="0"/>
              <a:t>Trade (both goods and services)</a:t>
            </a:r>
          </a:p>
          <a:p>
            <a:pPr lvl="3"/>
            <a:r>
              <a:rPr lang="en-US" dirty="0"/>
              <a:t>Income payments (wages, interest, &amp; dividends)</a:t>
            </a:r>
          </a:p>
          <a:p>
            <a:pPr lvl="3"/>
            <a:r>
              <a:rPr lang="en-US" dirty="0"/>
              <a:t>Transfers (Gifts, remittances, and foreign aid)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5AC646-43F3-1341-B705-533E24AD9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33308"/>
              </p:ext>
            </p:extLst>
          </p:nvPr>
        </p:nvGraphicFramePr>
        <p:xfrm>
          <a:off x="685800" y="1066800"/>
          <a:ext cx="7696199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422">
                  <a:extLst>
                    <a:ext uri="{9D8B030D-6E8A-4147-A177-3AD203B41FA5}">
                      <a16:colId xmlns:a16="http://schemas.microsoft.com/office/drawing/2014/main" val="3971772353"/>
                    </a:ext>
                  </a:extLst>
                </a:gridCol>
                <a:gridCol w="259422">
                  <a:extLst>
                    <a:ext uri="{9D8B030D-6E8A-4147-A177-3AD203B41FA5}">
                      <a16:colId xmlns:a16="http://schemas.microsoft.com/office/drawing/2014/main" val="2727255853"/>
                    </a:ext>
                  </a:extLst>
                </a:gridCol>
                <a:gridCol w="259422">
                  <a:extLst>
                    <a:ext uri="{9D8B030D-6E8A-4147-A177-3AD203B41FA5}">
                      <a16:colId xmlns:a16="http://schemas.microsoft.com/office/drawing/2014/main" val="2402461476"/>
                    </a:ext>
                  </a:extLst>
                </a:gridCol>
                <a:gridCol w="4842553">
                  <a:extLst>
                    <a:ext uri="{9D8B030D-6E8A-4147-A177-3AD203B41FA5}">
                      <a16:colId xmlns:a16="http://schemas.microsoft.com/office/drawing/2014/main" val="797208050"/>
                    </a:ext>
                  </a:extLst>
                </a:gridCol>
                <a:gridCol w="1124164">
                  <a:extLst>
                    <a:ext uri="{9D8B030D-6E8A-4147-A177-3AD203B41FA5}">
                      <a16:colId xmlns:a16="http://schemas.microsoft.com/office/drawing/2014/main" val="3302512401"/>
                    </a:ext>
                  </a:extLst>
                </a:gridCol>
                <a:gridCol w="951216">
                  <a:extLst>
                    <a:ext uri="{9D8B030D-6E8A-4147-A177-3AD203B41FA5}">
                      <a16:colId xmlns:a16="http://schemas.microsoft.com/office/drawing/2014/main" val="4302494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68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Current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60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Services (including investment income rcvd)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50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1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6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Services (including investment income paid)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88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Transfers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(in)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(out)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8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37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Financial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09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assets held abroad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foreign holdings of assets in US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7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61386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5063E20-051F-A749-BD0C-43D972FA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F5756-C592-6846-8DBC-F08EA9461191}"/>
              </a:ext>
            </a:extLst>
          </p:cNvPr>
          <p:cNvSpPr txBox="1"/>
          <p:nvPr/>
        </p:nvSpPr>
        <p:spPr>
          <a:xfrm>
            <a:off x="3165764" y="4419600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Current Account:   Credits minus Debits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A27F7E-60D5-3041-B829-604EDB710435}"/>
              </a:ext>
            </a:extLst>
          </p:cNvPr>
          <p:cNvCxnSpPr/>
          <p:nvPr/>
        </p:nvCxnSpPr>
        <p:spPr>
          <a:xfrm>
            <a:off x="990600" y="4419600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B5090C-33B8-2641-A996-C998A2FB075A}"/>
              </a:ext>
            </a:extLst>
          </p:cNvPr>
          <p:cNvSpPr txBox="1"/>
          <p:nvPr/>
        </p:nvSpPr>
        <p:spPr>
          <a:xfrm>
            <a:off x="2895600" y="5943600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Financial  Account:   Credits minus Debits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D63909-3B80-904A-8219-B1AEB266FF50}"/>
              </a:ext>
            </a:extLst>
          </p:cNvPr>
          <p:cNvCxnSpPr/>
          <p:nvPr/>
        </p:nvCxnSpPr>
        <p:spPr>
          <a:xfrm>
            <a:off x="990600" y="5900737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3ED6F-6F9C-F1C0-03DA-69D6BD73E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81" y="1524000"/>
            <a:ext cx="881202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1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cs typeface="Times New Roman" panose="02020603050405020304" pitchFamily="18" charset="0"/>
              </a:rPr>
              <a:t>Table 13.2 U.S. Balance of Payments Accounts for 2019 (Billions of Dollars) </a:t>
            </a:r>
            <a:r>
              <a:rPr lang="en-US" altLang="en-US" sz="2000" b="0" dirty="0">
                <a:cs typeface="Times New Roman" panose="02020603050405020304" pitchFamily="18" charset="0"/>
              </a:rPr>
              <a:t>(1 of 2)</a:t>
            </a:r>
            <a:endParaRPr lang="en-IN" sz="2000" b="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" y="1555750"/>
          <a:ext cx="7917498" cy="3709680"/>
        </p:xfrm>
        <a:graphic>
          <a:graphicData uri="http://schemas.openxmlformats.org/drawingml/2006/table">
            <a:tbl>
              <a:tblPr firstRow="1" bandRow="1"/>
              <a:tblGrid>
                <a:gridCol w="1427480">
                  <a:extLst>
                    <a:ext uri="{9D8B030D-6E8A-4147-A177-3AD203B41FA5}">
                      <a16:colId xmlns:a16="http://schemas.microsoft.com/office/drawing/2014/main" val="3520439532"/>
                    </a:ext>
                  </a:extLst>
                </a:gridCol>
                <a:gridCol w="3746818">
                  <a:extLst>
                    <a:ext uri="{9D8B030D-6E8A-4147-A177-3AD203B41FA5}">
                      <a16:colId xmlns:a16="http://schemas.microsoft.com/office/drawing/2014/main" val="275280250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62093639"/>
                    </a:ext>
                  </a:extLst>
                </a:gridCol>
              </a:tblGrid>
              <a:tr h="22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Current Account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95187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(1)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Exports and current transfer receipts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3,805.94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5597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Goods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1,652.44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41466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Services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875.83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785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Income receipts (primary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1,135.69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04758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Current transfer receipts (secondary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141.98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54983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(2)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Imports and current transfer payments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4,286.16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718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Goods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2,516.77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3639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Services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588.36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5091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Income receipts (primary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899.35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322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Current transfer receipts (secondary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281.69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2983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+mn-lt"/>
                        </a:rPr>
                        <a:t>Balance on current account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eft bracket left parenthesis 1 right parenthesis minus left parenthesis 2 right parenthesis right bracket</a:t>
                      </a:r>
                      <a:endParaRPr lang="en-IN" sz="100" b="1" i="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480.22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10745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(3)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Capital Account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6.24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24307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94317D1-D695-4AAF-8C0E-934DAD97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0700" y="4772932"/>
          <a:ext cx="622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03040" progId="Equation.DSMT4">
                  <p:embed/>
                </p:oleObj>
              </mc:Choice>
              <mc:Fallback>
                <p:oleObj name="Equation" r:id="rId3" imgW="6220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94317D1-D695-4AAF-8C0E-934DAD97FF3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0700" y="4772932"/>
                        <a:ext cx="622300" cy="20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10714" y="4766582"/>
          <a:ext cx="609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0714" y="4766582"/>
                        <a:ext cx="609600" cy="1778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1210" y="5027842"/>
          <a:ext cx="431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7" name="Object 6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1210" y="5027842"/>
                        <a:ext cx="431800" cy="1778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5573482"/>
            <a:ext cx="8229600" cy="663121"/>
          </a:xfrm>
        </p:spPr>
        <p:txBody>
          <a:bodyPr/>
          <a:lstStyle/>
          <a:p>
            <a:pPr marL="432" indent="0">
              <a:buNone/>
            </a:pPr>
            <a:r>
              <a:rPr lang="en-US" sz="1600" b="1" dirty="0">
                <a:latin typeface="Arial (Body)"/>
              </a:rPr>
              <a:t>Source: </a:t>
            </a:r>
            <a:r>
              <a:rPr lang="en-US" sz="1600" dirty="0">
                <a:latin typeface="Arial (Body)"/>
              </a:rPr>
              <a:t>U.S. Department of Commerce, Bureau of Economic Analysis, June 196, 2020, release. Totals may differ from sums because of rounding.</a:t>
            </a:r>
            <a:endParaRPr lang="en-IN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E12FEA-B666-054C-FF78-56C3359E5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50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cs typeface="Times New Roman" panose="02020603050405020304" pitchFamily="18" charset="0"/>
              </a:rPr>
              <a:t>Table 13.2 U.S. Balance of Payments Accounts for 2019 (Billions of Dollars) </a:t>
            </a:r>
            <a:r>
              <a:rPr lang="en-US" altLang="en-US" sz="2000" b="0" dirty="0">
                <a:cs typeface="Times New Roman" panose="02020603050405020304" pitchFamily="18" charset="0"/>
              </a:rPr>
              <a:t>(2 of 2)</a:t>
            </a:r>
            <a:endParaRPr lang="en-IN" sz="2000" b="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" y="1555750"/>
          <a:ext cx="8229600" cy="3618981"/>
        </p:xfrm>
        <a:graphic>
          <a:graphicData uri="http://schemas.openxmlformats.org/drawingml/2006/table">
            <a:tbl>
              <a:tblPr firstRow="1" bandRow="1"/>
              <a:tblGrid>
                <a:gridCol w="1856859">
                  <a:extLst>
                    <a:ext uri="{9D8B030D-6E8A-4147-A177-3AD203B41FA5}">
                      <a16:colId xmlns:a16="http://schemas.microsoft.com/office/drawing/2014/main" val="3520439532"/>
                    </a:ext>
                  </a:extLst>
                </a:gridCol>
                <a:gridCol w="3651542">
                  <a:extLst>
                    <a:ext uri="{9D8B030D-6E8A-4147-A177-3AD203B41FA5}">
                      <a16:colId xmlns:a16="http://schemas.microsoft.com/office/drawing/2014/main" val="2752802505"/>
                    </a:ext>
                  </a:extLst>
                </a:gridCol>
                <a:gridCol w="2721199">
                  <a:extLst>
                    <a:ext uri="{9D8B030D-6E8A-4147-A177-3AD203B41FA5}">
                      <a16:colId xmlns:a16="http://schemas.microsoft.com/office/drawing/2014/main" val="4162093639"/>
                    </a:ext>
                  </a:extLst>
                </a:gridCol>
              </a:tblGrid>
              <a:tr h="22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Financial Account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95187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(4)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Net U.S. acquisition of financial assets, excluding financial derivatives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440.75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5597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Official reserve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4.66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41466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Other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436.09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785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(5)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Net U.S. incurrence of liabilities, excluding financial derivatives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797.96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04758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Official reserve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61.63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54983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Other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736.33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718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(6)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Financial derivatives, other than reserves, net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38.34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3639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+mn-lt"/>
                        </a:rPr>
                        <a:t>Net financial flows </a:t>
                      </a:r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Left bracket left parenthesis 4 right parenthesis minus left parenthesis 5 right parenthesis minus left parenthesis 6 right parenthesis right bracket</a:t>
                      </a:r>
                      <a:endParaRPr lang="en-IN" sz="100" b="1" i="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395.54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5091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Statistical Discrepancy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90.92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322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[</a:t>
                      </a:r>
                      <a:r>
                        <a:rPr lang="en-US" sz="1200" dirty="0">
                          <a:latin typeface="+mn-lt"/>
                        </a:rPr>
                        <a:t>Net financial flows less sum of current and capital accounts</a:t>
                      </a:r>
                      <a:r>
                        <a:rPr lang="en-US" sz="1200" b="1" dirty="0">
                          <a:latin typeface="+mn-lt"/>
                        </a:rPr>
                        <a:t>]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29831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0285" y="3975902"/>
          <a:ext cx="57277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177480" progId="Equation.DSMT4">
                  <p:embed/>
                </p:oleObj>
              </mc:Choice>
              <mc:Fallback>
                <p:oleObj name="Equation" r:id="rId3" imgW="520560" imgH="177480" progId="Equation.DSMT4">
                  <p:embed/>
                  <p:pic>
                    <p:nvPicPr>
                      <p:cNvPr id="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0285" y="3975902"/>
                        <a:ext cx="572770" cy="1955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F853E1-5EF2-4C0C-BCA7-6C50231E9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4905" y="4276847"/>
          <a:ext cx="854365" cy="18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203040" progId="Equation.DSMT4">
                  <p:embed/>
                </p:oleObj>
              </mc:Choice>
              <mc:Fallback>
                <p:oleObj name="Equation" r:id="rId5" imgW="93960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DF853E1-5EF2-4C0C-BCA7-6C50231E942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4905" y="4276847"/>
                        <a:ext cx="854365" cy="184727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0285" y="4218427"/>
          <a:ext cx="596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7" name="Object 6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0285" y="4218427"/>
                        <a:ext cx="5969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5529942"/>
            <a:ext cx="8229600" cy="66312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Arial (Body)"/>
              </a:rPr>
              <a:t>Source: </a:t>
            </a:r>
            <a:r>
              <a:rPr lang="en-US" sz="1600" dirty="0">
                <a:latin typeface="Arial (Body)"/>
              </a:rPr>
              <a:t>U.S. Department of Commerce, Bureau of Economic Analysis, June 196, 2020, release. Totals may differ from sums because of rounding.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A7CD3E-17E3-090B-0981-A4D5CEE8E3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54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4B304-E496-19D2-B5E3-D4AF5636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33" y="316834"/>
            <a:ext cx="5867399" cy="60724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7B2EC-451D-D599-FA45-75075145DBAE}"/>
              </a:ext>
            </a:extLst>
          </p:cNvPr>
          <p:cNvSpPr txBox="1"/>
          <p:nvPr/>
        </p:nvSpPr>
        <p:spPr>
          <a:xfrm>
            <a:off x="76199" y="1981200"/>
            <a:ext cx="26196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all </a:t>
            </a:r>
            <a:r>
              <a:rPr lang="en-US" u="sng" dirty="0">
                <a:solidFill>
                  <a:srgbClr val="FF0000"/>
                </a:solidFill>
              </a:rPr>
              <a:t>debits</a:t>
            </a:r>
            <a:r>
              <a:rPr lang="en-US" dirty="0">
                <a:solidFill>
                  <a:srgbClr val="FF0000"/>
                </a:solidFill>
              </a:rPr>
              <a:t> and therefore </a:t>
            </a:r>
            <a:r>
              <a:rPr lang="en-US" u="sng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90C5DC9-F497-957E-66AE-041D4A9EE298}"/>
              </a:ext>
            </a:extLst>
          </p:cNvPr>
          <p:cNvSpPr/>
          <p:nvPr/>
        </p:nvSpPr>
        <p:spPr>
          <a:xfrm>
            <a:off x="5518890" y="2133600"/>
            <a:ext cx="221283" cy="705534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83664-98CA-C4AA-83E0-E9E02CB8C0A5}"/>
              </a:ext>
            </a:extLst>
          </p:cNvPr>
          <p:cNvSpPr txBox="1"/>
          <p:nvPr/>
        </p:nvSpPr>
        <p:spPr>
          <a:xfrm>
            <a:off x="99953" y="3000929"/>
            <a:ext cx="2595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also </a:t>
            </a:r>
            <a:r>
              <a:rPr lang="en-US" u="sng" dirty="0">
                <a:solidFill>
                  <a:srgbClr val="FF0000"/>
                </a:solidFill>
              </a:rPr>
              <a:t>debits</a:t>
            </a:r>
            <a:r>
              <a:rPr lang="en-US" dirty="0">
                <a:solidFill>
                  <a:srgbClr val="FF0000"/>
                </a:solidFill>
              </a:rPr>
              <a:t> and therefore </a:t>
            </a:r>
            <a:r>
              <a:rPr lang="en-US" u="sng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1CFA272-1CA4-8CCE-23BD-E1F24FF3453E}"/>
              </a:ext>
            </a:extLst>
          </p:cNvPr>
          <p:cNvSpPr/>
          <p:nvPr/>
        </p:nvSpPr>
        <p:spPr>
          <a:xfrm>
            <a:off x="5518889" y="3313333"/>
            <a:ext cx="221283" cy="705534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B902D-8235-BE72-7F9D-61490FF96D94}"/>
              </a:ext>
            </a:extLst>
          </p:cNvPr>
          <p:cNvSpPr/>
          <p:nvPr/>
        </p:nvSpPr>
        <p:spPr>
          <a:xfrm>
            <a:off x="4876800" y="3395709"/>
            <a:ext cx="642089" cy="167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EAEE79-9E37-9391-4ECD-E7E321B6BF66}"/>
              </a:ext>
            </a:extLst>
          </p:cNvPr>
          <p:cNvSpPr/>
          <p:nvPr/>
        </p:nvSpPr>
        <p:spPr>
          <a:xfrm>
            <a:off x="4907658" y="4066059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1063C3-B0CA-791D-C9E1-84F4432F6104}"/>
              </a:ext>
            </a:extLst>
          </p:cNvPr>
          <p:cNvCxnSpPr>
            <a:cxnSpLocks/>
          </p:cNvCxnSpPr>
          <p:nvPr/>
        </p:nvCxnSpPr>
        <p:spPr>
          <a:xfrm>
            <a:off x="3852797" y="2950937"/>
            <a:ext cx="8027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596195-39C1-A7C8-63CC-F2E6FC2D8A6C}"/>
              </a:ext>
            </a:extLst>
          </p:cNvPr>
          <p:cNvSpPr txBox="1"/>
          <p:nvPr/>
        </p:nvSpPr>
        <p:spPr>
          <a:xfrm>
            <a:off x="131128" y="2714046"/>
            <a:ext cx="265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Ignore this.  It’s small.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C9C31E-6CD1-734E-4508-CD966493EE1A}"/>
              </a:ext>
            </a:extLst>
          </p:cNvPr>
          <p:cNvCxnSpPr>
            <a:cxnSpLocks/>
          </p:cNvCxnSpPr>
          <p:nvPr/>
        </p:nvCxnSpPr>
        <p:spPr>
          <a:xfrm>
            <a:off x="3691003" y="4807907"/>
            <a:ext cx="11231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E56AA8-D4B6-6468-EFB1-2053E8E6B86A}"/>
              </a:ext>
            </a:extLst>
          </p:cNvPr>
          <p:cNvSpPr txBox="1"/>
          <p:nvPr/>
        </p:nvSpPr>
        <p:spPr>
          <a:xfrm>
            <a:off x="131128" y="4621836"/>
            <a:ext cx="241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Really, errors and omissions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8E7C9-E941-FCD1-9414-AC8B8CA44832}"/>
              </a:ext>
            </a:extLst>
          </p:cNvPr>
          <p:cNvSpPr txBox="1"/>
          <p:nvPr/>
        </p:nvSpPr>
        <p:spPr>
          <a:xfrm>
            <a:off x="478971" y="693127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that Bal on CA is –206,402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FDB118-8BEA-AA54-B37B-E66FFBAEBF28}"/>
              </a:ext>
            </a:extLst>
          </p:cNvPr>
          <p:cNvSpPr/>
          <p:nvPr/>
        </p:nvSpPr>
        <p:spPr>
          <a:xfrm>
            <a:off x="5518889" y="4989192"/>
            <a:ext cx="832514" cy="245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1B192A-DF28-32A7-10E3-796232A1B89D}"/>
              </a:ext>
            </a:extLst>
          </p:cNvPr>
          <p:cNvSpPr txBox="1"/>
          <p:nvPr/>
        </p:nvSpPr>
        <p:spPr>
          <a:xfrm>
            <a:off x="3852797" y="676969"/>
            <a:ext cx="2514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929,394 – 1,135,795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F2BEE5-91D5-CC5B-70B6-8F0D24A5399A}"/>
              </a:ext>
            </a:extLst>
          </p:cNvPr>
          <p:cNvSpPr/>
          <p:nvPr/>
        </p:nvSpPr>
        <p:spPr>
          <a:xfrm>
            <a:off x="5622630" y="1244483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50F776-C15C-5513-B60E-FEC050EE1829}"/>
              </a:ext>
            </a:extLst>
          </p:cNvPr>
          <p:cNvSpPr/>
          <p:nvPr/>
        </p:nvSpPr>
        <p:spPr>
          <a:xfrm>
            <a:off x="5622630" y="2048870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B4DA1-7C41-1818-FC47-A060D1B82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755650"/>
            <a:ext cx="6121400" cy="53467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AA1579-DA36-7329-1544-2F30F6BC1A7E}"/>
              </a:ext>
            </a:extLst>
          </p:cNvPr>
          <p:cNvSpPr/>
          <p:nvPr/>
        </p:nvSpPr>
        <p:spPr>
          <a:xfrm>
            <a:off x="4838700" y="2540000"/>
            <a:ext cx="990600" cy="176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B20E1-2514-ACBA-8091-AB39261685D6}"/>
              </a:ext>
            </a:extLst>
          </p:cNvPr>
          <p:cNvSpPr txBox="1"/>
          <p:nvPr/>
        </p:nvSpPr>
        <p:spPr>
          <a:xfrm>
            <a:off x="4762500" y="2235200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Trade War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FE3E59-E57B-F1F6-20E2-0D4DA24C72DC}"/>
              </a:ext>
            </a:extLst>
          </p:cNvPr>
          <p:cNvSpPr/>
          <p:nvPr/>
        </p:nvSpPr>
        <p:spPr>
          <a:xfrm>
            <a:off x="5715000" y="2235200"/>
            <a:ext cx="838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C0476-6813-CC2A-348B-E1B52AB83CBE}"/>
              </a:ext>
            </a:extLst>
          </p:cNvPr>
          <p:cNvSpPr txBox="1"/>
          <p:nvPr/>
        </p:nvSpPr>
        <p:spPr>
          <a:xfrm>
            <a:off x="6400800" y="46736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26582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FA2D9-F9CC-57FD-2309-D68283DF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95" y="643466"/>
            <a:ext cx="6072008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85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6:  International Transactions  and the Trade Balance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FB139-D88A-C424-4B0C-4B57B6258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35" y="643466"/>
            <a:ext cx="6172928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549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56DB4-AB95-2EDF-5793-DA9E586E0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1" y="1817131"/>
            <a:ext cx="8905480" cy="3223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CA0A89-58EB-F54C-95DA-086D97B4BF4F}"/>
              </a:ext>
            </a:extLst>
          </p:cNvPr>
          <p:cNvSpPr/>
          <p:nvPr/>
        </p:nvSpPr>
        <p:spPr>
          <a:xfrm>
            <a:off x="522890" y="1971150"/>
            <a:ext cx="45720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BE4D0-247A-4245-B599-580E694A9EBB}"/>
              </a:ext>
            </a:extLst>
          </p:cNvPr>
          <p:cNvSpPr txBox="1"/>
          <p:nvPr/>
        </p:nvSpPr>
        <p:spPr>
          <a:xfrm>
            <a:off x="609600" y="144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the zero.  This whole thing is negative – a </a:t>
            </a:r>
            <a:r>
              <a:rPr lang="en-US" u="sng" dirty="0">
                <a:solidFill>
                  <a:srgbClr val="FF0000"/>
                </a:solidFill>
              </a:rPr>
              <a:t>deficit!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F6168-CA3F-58A1-AAF1-AC3BD7B5C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1" y="1817131"/>
            <a:ext cx="8796131" cy="31841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3F2D86-0841-D040-A28A-C95A54BD4D38}"/>
              </a:ext>
            </a:extLst>
          </p:cNvPr>
          <p:cNvCxnSpPr>
            <a:cxnSpLocks/>
          </p:cNvCxnSpPr>
          <p:nvPr/>
        </p:nvCxnSpPr>
        <p:spPr>
          <a:xfrm>
            <a:off x="1905000" y="16764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FB7629-0A00-3E46-A187-E041A61448B9}"/>
              </a:ext>
            </a:extLst>
          </p:cNvPr>
          <p:cNvSpPr txBox="1"/>
          <p:nvPr/>
        </p:nvSpPr>
        <p:spPr>
          <a:xfrm>
            <a:off x="14478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Trump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4A58194-D23A-D64A-B12F-0E5ECB0A85CD}"/>
              </a:ext>
            </a:extLst>
          </p:cNvPr>
          <p:cNvSpPr/>
          <p:nvPr/>
        </p:nvSpPr>
        <p:spPr>
          <a:xfrm rot="5400000">
            <a:off x="3026703" y="412283"/>
            <a:ext cx="221283" cy="2464662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C7711-9B79-F943-AAFC-12760EAFBF44}"/>
              </a:ext>
            </a:extLst>
          </p:cNvPr>
          <p:cNvSpPr txBox="1"/>
          <p:nvPr/>
        </p:nvSpPr>
        <p:spPr>
          <a:xfrm>
            <a:off x="22098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Deficit grew larger...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A27CB1F-697A-0E4C-B0DA-1C17031AD462}"/>
              </a:ext>
            </a:extLst>
          </p:cNvPr>
          <p:cNvSpPr/>
          <p:nvPr/>
        </p:nvSpPr>
        <p:spPr>
          <a:xfrm rot="5400000">
            <a:off x="4881772" y="1061830"/>
            <a:ext cx="221283" cy="1145628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1A444-01E3-3D41-9023-27BCAF18DB42}"/>
              </a:ext>
            </a:extLst>
          </p:cNvPr>
          <p:cNvSpPr txBox="1"/>
          <p:nvPr/>
        </p:nvSpPr>
        <p:spPr>
          <a:xfrm>
            <a:off x="3991302" y="92180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…then smaller…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AE9C751-BBE3-CF43-8F1E-A42F4DA6AC24}"/>
              </a:ext>
            </a:extLst>
          </p:cNvPr>
          <p:cNvSpPr/>
          <p:nvPr/>
        </p:nvSpPr>
        <p:spPr>
          <a:xfrm rot="5400000">
            <a:off x="6077323" y="1071801"/>
            <a:ext cx="221283" cy="1145628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E5D5F-F425-EF42-9AA7-66AAD4B560CC}"/>
              </a:ext>
            </a:extLst>
          </p:cNvPr>
          <p:cNvSpPr txBox="1"/>
          <p:nvPr/>
        </p:nvSpPr>
        <p:spPr>
          <a:xfrm>
            <a:off x="4992413" y="116834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…then much larger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9E252B-0FFA-9EDD-AC77-5658F0F157FD}"/>
              </a:ext>
            </a:extLst>
          </p:cNvPr>
          <p:cNvCxnSpPr>
            <a:cxnSpLocks/>
          </p:cNvCxnSpPr>
          <p:nvPr/>
        </p:nvCxnSpPr>
        <p:spPr>
          <a:xfrm>
            <a:off x="6818586" y="16764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7C314E-D2F0-31D8-33F6-E23CCEF69CB3}"/>
              </a:ext>
            </a:extLst>
          </p:cNvPr>
          <p:cNvSpPr txBox="1"/>
          <p:nvPr/>
        </p:nvSpPr>
        <p:spPr>
          <a:xfrm>
            <a:off x="6705592" y="13759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Biden</a:t>
            </a:r>
          </a:p>
        </p:txBody>
      </p:sp>
    </p:spTree>
    <p:extLst>
      <p:ext uri="{BB962C8B-B14F-4D97-AF65-F5344CB8AC3E}">
        <p14:creationId xmlns:p14="http://schemas.microsoft.com/office/powerpoint/2010/main" val="13537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A4EC-037A-FD49-B734-69B513F2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Trade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8C91-E0E3-E64F-BF29-618ABC90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Grew from about $2 billion in 1992 to almost $70 billion in 2006</a:t>
            </a:r>
          </a:p>
          <a:p>
            <a:r>
              <a:rPr lang="en-US" dirty="0"/>
              <a:t>Shrank in the recessions of 2001 &amp; 2008, but not 2020</a:t>
            </a:r>
          </a:p>
          <a:p>
            <a:r>
              <a:rPr lang="en-US" dirty="0"/>
              <a:t>Grew for Trump’s first two years, then fell until 2020</a:t>
            </a:r>
          </a:p>
          <a:p>
            <a:r>
              <a:rPr lang="en-US" dirty="0"/>
              <a:t>Grew to past the 2006 level in 2020</a:t>
            </a:r>
          </a:p>
          <a:p>
            <a:r>
              <a:rPr lang="en-US" dirty="0"/>
              <a:t>And even more in 2021-2022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A6CA-DB62-E648-820A-EFE623C3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F34E9-4D07-284F-9B42-483926E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Survey of Current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mostly happened to current account transactions in Q1 of 2021 compared to Q4 of 2020? (the most recent change in the BEA table, in its far-right column)</a:t>
            </a:r>
          </a:p>
          <a:p>
            <a:r>
              <a:rPr lang="en-US" sz="2800" dirty="0"/>
              <a:t>What happened to financial transactions?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Surpluses and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</a:t>
            </a:r>
            <a:r>
              <a:rPr lang="en-US" u="sng" dirty="0"/>
              <a:t>subset</a:t>
            </a:r>
            <a:r>
              <a:rPr lang="en-US" dirty="0"/>
              <a:t> of transactions</a:t>
            </a:r>
          </a:p>
          <a:p>
            <a:pPr lvl="1"/>
            <a:r>
              <a:rPr lang="en-US" dirty="0"/>
              <a:t>“Surplus” is credits &gt; debits</a:t>
            </a:r>
          </a:p>
          <a:p>
            <a:pPr lvl="1"/>
            <a:r>
              <a:rPr lang="en-US" dirty="0"/>
              <a:t>“Deficit” is debits &gt; credits</a:t>
            </a:r>
          </a:p>
          <a:p>
            <a:r>
              <a:rPr lang="en-US" dirty="0"/>
              <a:t>Common “balances”:</a:t>
            </a:r>
          </a:p>
          <a:p>
            <a:pPr lvl="1"/>
            <a:r>
              <a:rPr lang="en-US" dirty="0"/>
              <a:t>Balance of Merchandise Trade (i.e., goods)</a:t>
            </a:r>
          </a:p>
          <a:p>
            <a:pPr lvl="1"/>
            <a:r>
              <a:rPr lang="en-US" dirty="0"/>
              <a:t>Balance on Goods and Services</a:t>
            </a:r>
          </a:p>
          <a:p>
            <a:pPr lvl="1"/>
            <a:r>
              <a:rPr lang="en-US" dirty="0"/>
              <a:t>Balance on Current Account</a:t>
            </a:r>
          </a:p>
          <a:p>
            <a:pPr lvl="1"/>
            <a:r>
              <a:rPr lang="en-US" dirty="0"/>
              <a:t>Balance on Financial Account</a:t>
            </a:r>
          </a:p>
          <a:p>
            <a:pPr marL="914400" lvl="2" indent="0">
              <a:buNone/>
            </a:pPr>
            <a:r>
              <a:rPr lang="en-US" dirty="0"/>
              <a:t>=Capital inflows minus capital outflows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all transaction were captured perfectly, then all would add to zero</a:t>
            </a:r>
          </a:p>
          <a:p>
            <a:pPr marL="457200" lvl="1" indent="0">
              <a:buNone/>
            </a:pPr>
            <a:r>
              <a:rPr lang="en-US" sz="2400" dirty="0"/>
              <a:t>			∑ credits = ∑ debits</a:t>
            </a:r>
          </a:p>
          <a:p>
            <a:r>
              <a:rPr lang="en-US" sz="2800" dirty="0"/>
              <a:t>Thus</a:t>
            </a:r>
          </a:p>
          <a:p>
            <a:pPr marL="457200" lvl="1" indent="0">
              <a:buNone/>
            </a:pPr>
            <a:r>
              <a:rPr lang="en-US" sz="2400" dirty="0"/>
              <a:t>	Balance on Current Account</a:t>
            </a:r>
          </a:p>
          <a:p>
            <a:pPr marL="457200" lvl="1" indent="0">
              <a:buNone/>
            </a:pPr>
            <a:r>
              <a:rPr lang="en-US" sz="2400" dirty="0"/>
              <a:t>			+</a:t>
            </a:r>
          </a:p>
          <a:p>
            <a:pPr marL="457200" lvl="1" indent="0">
              <a:buNone/>
            </a:pPr>
            <a:r>
              <a:rPr lang="en-US" sz="2400" dirty="0"/>
              <a:t>	Balance on Financial Account</a:t>
            </a:r>
          </a:p>
          <a:p>
            <a:pPr marL="457200" lvl="1" indent="0">
              <a:buNone/>
            </a:pPr>
            <a:r>
              <a:rPr lang="en-US" sz="2400" dirty="0"/>
              <a:t>			= 0 </a:t>
            </a:r>
          </a:p>
          <a:p>
            <a:r>
              <a:rPr lang="en-US" sz="2000" dirty="0"/>
              <a:t>(If they don’t, there must be errors, hence “statistical discrepancy”)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Every actual transaction has two parts, and these cancel each other</a:t>
            </a:r>
          </a:p>
          <a:p>
            <a:pPr lvl="2"/>
            <a:r>
              <a:rPr lang="en-US" dirty="0"/>
              <a:t>Example:  I buy a book for $10 from the UK</a:t>
            </a:r>
          </a:p>
          <a:p>
            <a:pPr lvl="3"/>
            <a:r>
              <a:rPr lang="en-US" dirty="0"/>
              <a:t>That’s a US debit 0f $10</a:t>
            </a:r>
          </a:p>
          <a:p>
            <a:pPr lvl="3"/>
            <a:r>
              <a:rPr lang="en-US" dirty="0"/>
              <a:t>If the seller keeps the $10 cash, it’s an increase in that foreigner’s holdings of US assets (the $10 bill), a US credit</a:t>
            </a:r>
          </a:p>
          <a:p>
            <a:pPr lvl="3"/>
            <a:r>
              <a:rPr lang="en-US" dirty="0"/>
              <a:t>They may do many other things with the $10, but each of them would result in either a $10 US credit or reversing a $10 US debit</a:t>
            </a:r>
          </a:p>
          <a:p>
            <a:pPr lvl="3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Implication</a:t>
            </a:r>
          </a:p>
          <a:p>
            <a:pPr lvl="1"/>
            <a:r>
              <a:rPr lang="en-US" sz="2400" dirty="0"/>
              <a:t>A trade (or current account) deficit must be accompanied by </a:t>
            </a:r>
          </a:p>
          <a:p>
            <a:pPr lvl="2"/>
            <a:r>
              <a:rPr lang="en-US" sz="2000" dirty="0"/>
              <a:t>Financial account surplus</a:t>
            </a:r>
          </a:p>
          <a:p>
            <a:pPr lvl="2"/>
            <a:r>
              <a:rPr lang="en-US" sz="2000" dirty="0"/>
              <a:t>Thus net capital inflow</a:t>
            </a:r>
          </a:p>
          <a:p>
            <a:r>
              <a:rPr lang="en-US" sz="2800" dirty="0"/>
              <a:t>How does it happen?</a:t>
            </a:r>
          </a:p>
          <a:p>
            <a:pPr lvl="1"/>
            <a:r>
              <a:rPr lang="en-US" sz="2400" dirty="0"/>
              <a:t>Credits correspond to supply of foreign exchange</a:t>
            </a:r>
          </a:p>
          <a:p>
            <a:pPr lvl="1"/>
            <a:r>
              <a:rPr lang="en-US" sz="2400" dirty="0"/>
              <a:t>Debits correspond to demand for foreign exchange</a:t>
            </a:r>
          </a:p>
          <a:p>
            <a:pPr lvl="1"/>
            <a:r>
              <a:rPr lang="en-US" sz="2400" dirty="0"/>
              <a:t>So exchange-market equilibrium </a:t>
            </a:r>
          </a:p>
          <a:p>
            <a:pPr lvl="2"/>
            <a:r>
              <a:rPr lang="en-US" sz="2000" dirty="0"/>
              <a:t>Implies supply = demand</a:t>
            </a:r>
          </a:p>
          <a:p>
            <a:pPr lvl="2"/>
            <a:r>
              <a:rPr lang="en-US" sz="2000" dirty="0"/>
              <a:t>Implies credits = debits </a:t>
            </a:r>
          </a:p>
          <a:p>
            <a:pPr lvl="3"/>
            <a:endParaRPr lang="en-US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432D-6106-814E-989F-110D6273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DA9A-4C7C-6942-BFE4-471C551B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Papers</a:t>
            </a:r>
          </a:p>
          <a:p>
            <a:pPr lvl="1"/>
            <a:r>
              <a:rPr lang="en-US" sz="2000" dirty="0"/>
              <a:t>Yesterday was the drop/add deadline, so I’ll be doing the paper assignments soon</a:t>
            </a:r>
          </a:p>
          <a:p>
            <a:pPr lvl="1"/>
            <a:r>
              <a:rPr lang="en-US" sz="2000" dirty="0"/>
              <a:t>Group assignments will be in Canvas:  Files / Paper Assignments</a:t>
            </a:r>
          </a:p>
          <a:p>
            <a:pPr lvl="1"/>
            <a:r>
              <a:rPr lang="en-US" sz="2000" dirty="0"/>
              <a:t>Assignments will also be there, and on website under Paper Assignments</a:t>
            </a:r>
          </a:p>
          <a:p>
            <a:pPr lvl="1"/>
            <a:r>
              <a:rPr lang="en-US" sz="2000" dirty="0"/>
              <a:t>First paper is due Thu, Oct 6, 8:30 AM on Canvas</a:t>
            </a:r>
          </a:p>
          <a:p>
            <a:pPr lvl="1"/>
            <a:r>
              <a:rPr lang="en-US" sz="2000" dirty="0"/>
              <a:t>The groups will be set in Canvas; turn in once per group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B038D-53B3-3942-9AE5-318C0ACF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464EB-F4ED-DD4D-88B8-A74552D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(from macroeconomics) the definition of GDP</a:t>
            </a:r>
          </a:p>
          <a:p>
            <a:pPr lvl="1"/>
            <a:r>
              <a:rPr lang="en-US" dirty="0"/>
              <a:t>GDP = Y = C + I + G + (X – M)</a:t>
            </a:r>
          </a:p>
          <a:p>
            <a:pPr lvl="2"/>
            <a:r>
              <a:rPr lang="en-US" dirty="0"/>
              <a:t>(C + I + G) equals expenditure, E</a:t>
            </a:r>
          </a:p>
          <a:p>
            <a:pPr lvl="2"/>
            <a:r>
              <a:rPr lang="en-US" dirty="0"/>
              <a:t>(X–M) equals trade surplus</a:t>
            </a:r>
          </a:p>
          <a:p>
            <a:pPr lvl="1"/>
            <a:r>
              <a:rPr lang="en-US" dirty="0"/>
              <a:t>So:  </a:t>
            </a:r>
          </a:p>
          <a:p>
            <a:pPr marL="457200" lvl="1" indent="0">
              <a:buNone/>
            </a:pPr>
            <a:r>
              <a:rPr lang="en-US" dirty="0"/>
              <a:t>			X – M = Y – E</a:t>
            </a:r>
          </a:p>
          <a:p>
            <a:pPr lvl="1"/>
            <a:r>
              <a:rPr lang="en-US" dirty="0"/>
              <a:t>Trade surplus equals </a:t>
            </a:r>
          </a:p>
          <a:p>
            <a:pPr marL="457200" lvl="1" indent="0">
              <a:buNone/>
            </a:pPr>
            <a:r>
              <a:rPr lang="en-US" dirty="0"/>
              <a:t>		Income minus expenditure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52F6-496F-EF40-935C-56936EC12A07}"/>
              </a:ext>
            </a:extLst>
          </p:cNvPr>
          <p:cNvSpPr/>
          <p:nvPr/>
        </p:nvSpPr>
        <p:spPr>
          <a:xfrm>
            <a:off x="3170712" y="4572000"/>
            <a:ext cx="2422566" cy="4987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6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Interpretations of a trade deficit</a:t>
            </a:r>
          </a:p>
          <a:p>
            <a:pPr marL="914400" lvl="2" indent="0">
              <a:buNone/>
            </a:pPr>
            <a:r>
              <a:rPr lang="en-US" dirty="0"/>
              <a:t>	(as the US has had for decades)</a:t>
            </a:r>
          </a:p>
          <a:p>
            <a:pPr lvl="1"/>
            <a:r>
              <a:rPr lang="en-US" dirty="0"/>
              <a:t>We are spending more than our income</a:t>
            </a:r>
          </a:p>
          <a:p>
            <a:pPr lvl="1"/>
            <a:r>
              <a:rPr lang="en-US" dirty="0"/>
              <a:t>We are consuming (and investing in) more goods that we are producing</a:t>
            </a:r>
          </a:p>
          <a:p>
            <a:pPr lvl="1"/>
            <a:r>
              <a:rPr lang="en-US" dirty="0"/>
              <a:t>We are borrowing from (or selling assets to) foreigners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9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Interpretation</a:t>
            </a:r>
          </a:p>
          <a:p>
            <a:pPr lvl="1"/>
            <a:r>
              <a:rPr lang="en-US" sz="2400" dirty="0"/>
              <a:t>With T = net taxes, then Y–T is “disposable income”</a:t>
            </a:r>
          </a:p>
          <a:p>
            <a:pPr lvl="1"/>
            <a:r>
              <a:rPr lang="en-US" sz="2400" dirty="0"/>
              <a:t>Rearrange:  Y = C + I + G + (X – M)</a:t>
            </a:r>
          </a:p>
          <a:p>
            <a:pPr lvl="1"/>
            <a:r>
              <a:rPr lang="en-US" sz="2400" dirty="0"/>
              <a:t>Y – C – G – I = (X – M)</a:t>
            </a:r>
          </a:p>
          <a:p>
            <a:pPr lvl="1"/>
            <a:r>
              <a:rPr lang="en-US" sz="2400" dirty="0"/>
              <a:t>(Y – T – C) + (T – G) – I = (X – M)</a:t>
            </a:r>
          </a:p>
          <a:p>
            <a:pPr lvl="1"/>
            <a:r>
              <a:rPr lang="en-US" sz="2400" dirty="0"/>
              <a:t>Private savings + Government saving – I = (X – M)</a:t>
            </a:r>
          </a:p>
          <a:p>
            <a:pPr lvl="1"/>
            <a:r>
              <a:rPr lang="en-US" sz="2400" dirty="0"/>
              <a:t>Total Saving – Investment = (X – M)</a:t>
            </a:r>
          </a:p>
          <a:p>
            <a:pPr lvl="1"/>
            <a:r>
              <a:rPr lang="en-US" sz="2400" dirty="0"/>
              <a:t>Thus</a:t>
            </a:r>
          </a:p>
          <a:p>
            <a:pPr marL="457200" lvl="1" indent="0">
              <a:buNone/>
            </a:pPr>
            <a:r>
              <a:rPr lang="en-US" sz="2400" dirty="0"/>
              <a:t>			</a:t>
            </a:r>
            <a:r>
              <a:rPr lang="en-US" dirty="0"/>
              <a:t>X – M = S – I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3C320-5EC6-944F-B2B7-A31E5666B725}"/>
              </a:ext>
            </a:extLst>
          </p:cNvPr>
          <p:cNvSpPr/>
          <p:nvPr/>
        </p:nvSpPr>
        <p:spPr>
          <a:xfrm>
            <a:off x="3124200" y="5257800"/>
            <a:ext cx="2422566" cy="4987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3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That foreign trade barriers are hurting our exports</a:t>
            </a:r>
          </a:p>
          <a:p>
            <a:r>
              <a:rPr lang="en-US" sz="2800" dirty="0"/>
              <a:t>That other countries are engaged in unfair trade</a:t>
            </a:r>
          </a:p>
          <a:p>
            <a:r>
              <a:rPr lang="en-US" sz="2800" dirty="0"/>
              <a:t>That our firms are not competitive</a:t>
            </a:r>
          </a:p>
          <a:p>
            <a:r>
              <a:rPr lang="en-US" sz="2800" dirty="0"/>
              <a:t>That we are losing jobs to other countries</a:t>
            </a:r>
          </a:p>
          <a:p>
            <a:r>
              <a:rPr lang="en-US" sz="2800" dirty="0"/>
              <a:t>That we need to restrict trade</a:t>
            </a:r>
          </a:p>
          <a:p>
            <a:r>
              <a:rPr lang="en-US" sz="2800" dirty="0"/>
              <a:t>(But note that many disagree, including Trump and two of the optional readings:  Scott and </a:t>
            </a:r>
            <a:r>
              <a:rPr lang="en-US" sz="2800" dirty="0" err="1"/>
              <a:t>Mokhiber</a:t>
            </a:r>
            <a:r>
              <a:rPr lang="en-US" sz="2800" dirty="0"/>
              <a:t>, and Buffet)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7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4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must credits and debits exactly offset if measured accurately?</a:t>
            </a:r>
          </a:p>
          <a:p>
            <a:r>
              <a:rPr lang="en-US" dirty="0"/>
              <a:t>KOM defines a country’s current account surplus as its exports minus its imports.  Why is this also said to equal “net foreign investment”?</a:t>
            </a:r>
          </a:p>
          <a:p>
            <a:r>
              <a:rPr lang="en-US" dirty="0"/>
              <a:t>What are, and what are not, the implications of a trade deficit?  Jobs?  Debt?  Trade barriers?  Competitiveness?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42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trade (or current account) deficit good or bad?</a:t>
            </a:r>
          </a:p>
          <a:p>
            <a:pPr lvl="1"/>
            <a:r>
              <a:rPr lang="en-US" dirty="0"/>
              <a:t>It depends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5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Obstfeld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country with a trade deficit losing from trade?</a:t>
            </a:r>
          </a:p>
          <a:p>
            <a:r>
              <a:rPr lang="en-US" dirty="0"/>
              <a:t>What determines a country’s bilateral deficits and surpluses?</a:t>
            </a:r>
          </a:p>
          <a:p>
            <a:r>
              <a:rPr lang="en-US" dirty="0"/>
              <a:t>Why does the fact that the US was at full employment matter for the discussion in Obstfeld?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2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trade sceptics, such as Scott, associate trade deficits with lost jobs.</a:t>
            </a:r>
          </a:p>
          <a:p>
            <a:pPr lvl="1"/>
            <a:r>
              <a:rPr lang="en-US" dirty="0"/>
              <a:t>In other work (not assigned) Scott "measures” the lost jobs by comparing</a:t>
            </a:r>
          </a:p>
          <a:p>
            <a:pPr lvl="2"/>
            <a:r>
              <a:rPr lang="en-US" dirty="0"/>
              <a:t>The jobs producing US exports</a:t>
            </a:r>
          </a:p>
          <a:p>
            <a:pPr marL="914400" lvl="2" indent="0">
              <a:buNone/>
            </a:pPr>
            <a:r>
              <a:rPr lang="en-US" dirty="0"/>
              <a:t>	to</a:t>
            </a:r>
          </a:p>
          <a:p>
            <a:pPr lvl="2"/>
            <a:r>
              <a:rPr lang="en-US" dirty="0"/>
              <a:t>The jobs the US would need to produce US imports here</a:t>
            </a:r>
          </a:p>
          <a:p>
            <a:pPr lvl="1"/>
            <a:r>
              <a:rPr lang="en-US" dirty="0"/>
              <a:t>By this measure, “jobs lost” are sometimes more than the unemployed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FE91-12BC-B947-A0F2-6041D6EC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Scores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06876-9693-1448-B75B-2C420B17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1083F-F186-CA42-9565-97A65368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7A5C3B-8053-30EC-6895-71180B904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46667"/>
              </p:ext>
            </p:extLst>
          </p:nvPr>
        </p:nvGraphicFramePr>
        <p:xfrm>
          <a:off x="3345249" y="1543050"/>
          <a:ext cx="2082801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235">
                  <a:extLst>
                    <a:ext uri="{9D8B030D-6E8A-4147-A177-3AD203B41FA5}">
                      <a16:colId xmlns:a16="http://schemas.microsoft.com/office/drawing/2014/main" val="2351647864"/>
                    </a:ext>
                  </a:extLst>
                </a:gridCol>
                <a:gridCol w="522283">
                  <a:extLst>
                    <a:ext uri="{9D8B030D-6E8A-4147-A177-3AD203B41FA5}">
                      <a16:colId xmlns:a16="http://schemas.microsoft.com/office/drawing/2014/main" val="1802553991"/>
                    </a:ext>
                  </a:extLst>
                </a:gridCol>
                <a:gridCol w="522283">
                  <a:extLst>
                    <a:ext uri="{9D8B030D-6E8A-4147-A177-3AD203B41FA5}">
                      <a16:colId xmlns:a16="http://schemas.microsoft.com/office/drawing/2014/main" val="73660585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Q1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Q2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7031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6.69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2803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Median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3102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39777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25221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S.D.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991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94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~Scott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has risen most, the US trade deficit in goods or in manufacturing?  Why is this important, according to Scott?</a:t>
            </a:r>
          </a:p>
          <a:p>
            <a:r>
              <a:rPr lang="en-US" dirty="0"/>
              <a:t>What does Scott blame for the high and rising US trade deficits? </a:t>
            </a:r>
          </a:p>
          <a:p>
            <a:r>
              <a:rPr lang="en-US" dirty="0"/>
              <a:t>What US policy changes does he call for?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3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 we will assume either</a:t>
            </a:r>
          </a:p>
          <a:p>
            <a:pPr lvl="1"/>
            <a:r>
              <a:rPr lang="en-US" dirty="0"/>
              <a:t>Trade is balanced, or</a:t>
            </a:r>
          </a:p>
          <a:p>
            <a:pPr lvl="1"/>
            <a:r>
              <a:rPr lang="en-US" dirty="0"/>
              <a:t>The trade imbalance does not change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Because the trade imbalance depends </a:t>
            </a:r>
          </a:p>
          <a:p>
            <a:pPr lvl="2"/>
            <a:r>
              <a:rPr lang="en-US" dirty="0"/>
              <a:t>On macroeconomic factors, such as monetary and fiscal policies</a:t>
            </a:r>
          </a:p>
          <a:p>
            <a:pPr lvl="2"/>
            <a:r>
              <a:rPr lang="en-US" dirty="0"/>
              <a:t>Not on the trade policies will are studying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5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F4320-CA33-A42B-F569-C2FEB49F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562" y="541866"/>
            <a:ext cx="4088876" cy="5703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48E66-9FD0-D009-4462-71BD81F6BC5A}"/>
              </a:ext>
            </a:extLst>
          </p:cNvPr>
          <p:cNvSpPr txBox="1"/>
          <p:nvPr/>
        </p:nvSpPr>
        <p:spPr>
          <a:xfrm>
            <a:off x="282222" y="1467556"/>
            <a:ext cx="1885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Economist, “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Russia is on track for a record trade surplus,” May 13, 2022.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336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1BDDB-E705-4D03-F1A6-F6B0B230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3B7CF-DD91-887E-0112-95DA15CA1CD4}"/>
              </a:ext>
            </a:extLst>
          </p:cNvPr>
          <p:cNvSpPr txBox="1"/>
          <p:nvPr/>
        </p:nvSpPr>
        <p:spPr>
          <a:xfrm>
            <a:off x="342900" y="857250"/>
            <a:ext cx="44577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700" b="1" dirty="0"/>
          </a:p>
          <a:p>
            <a:r>
              <a:rPr lang="en-US" sz="2700" b="1" dirty="0"/>
              <a:t>Russia’s Surprising Economic Headache: A Strong Ruble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149CE-DDD6-3C65-60E0-0A01F8FA1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1166156"/>
            <a:ext cx="3795006" cy="4598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3ADA1-C18B-4E0E-1306-4707629B1010}"/>
              </a:ext>
            </a:extLst>
          </p:cNvPr>
          <p:cNvSpPr txBox="1"/>
          <p:nvPr/>
        </p:nvSpPr>
        <p:spPr>
          <a:xfrm>
            <a:off x="314325" y="4936147"/>
            <a:ext cx="162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Wall Street Journal</a:t>
            </a:r>
          </a:p>
          <a:p>
            <a:r>
              <a:rPr lang="en-US" dirty="0"/>
              <a:t>June 29, 2022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81AFA3-C281-9433-AB6A-96DDA21FC2EB}"/>
              </a:ext>
            </a:extLst>
          </p:cNvPr>
          <p:cNvSpPr/>
          <p:nvPr/>
        </p:nvSpPr>
        <p:spPr>
          <a:xfrm>
            <a:off x="4572000" y="5218232"/>
            <a:ext cx="1257300" cy="392345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10FB6A-4ABB-770B-9512-C9EF8796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</p:spTree>
    <p:extLst>
      <p:ext uri="{BB962C8B-B14F-4D97-AF65-F5344CB8AC3E}">
        <p14:creationId xmlns:p14="http://schemas.microsoft.com/office/powerpoint/2010/main" val="42129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79673-84D1-9728-2C27-0D8552056EBF}"/>
              </a:ext>
            </a:extLst>
          </p:cNvPr>
          <p:cNvSpPr txBox="1"/>
          <p:nvPr/>
        </p:nvSpPr>
        <p:spPr>
          <a:xfrm>
            <a:off x="238875" y="629868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X-</a:t>
            </a:r>
            <a:r>
              <a:rPr lang="en-US" dirty="0" err="1"/>
              <a:t>rates.com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E0A887-866D-F020-AB7F-DF0E6406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5" y="439803"/>
            <a:ext cx="8688113" cy="58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02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AE43C-02A7-13F2-8433-D5A65718A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4895"/>
            <a:ext cx="7772400" cy="3508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61E28D-BA95-AB9C-0086-D51C54077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51983"/>
            <a:ext cx="276860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C2C42-AD3B-8929-F164-4BFEAA2F3C37}"/>
              </a:ext>
            </a:extLst>
          </p:cNvPr>
          <p:cNvSpPr txBox="1"/>
          <p:nvPr/>
        </p:nvSpPr>
        <p:spPr>
          <a:xfrm>
            <a:off x="7749822" y="1381667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billion</a:t>
            </a:r>
          </a:p>
        </p:txBody>
      </p:sp>
    </p:spTree>
    <p:extLst>
      <p:ext uri="{BB962C8B-B14F-4D97-AF65-F5344CB8AC3E}">
        <p14:creationId xmlns:p14="http://schemas.microsoft.com/office/powerpoint/2010/main" val="273523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130E3-3655-A197-FA16-59897574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1714"/>
            <a:ext cx="7772400" cy="5894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79673-84D1-9728-2C27-0D8552056EBF}"/>
              </a:ext>
            </a:extLst>
          </p:cNvPr>
          <p:cNvSpPr txBox="1"/>
          <p:nvPr/>
        </p:nvSpPr>
        <p:spPr>
          <a:xfrm>
            <a:off x="238875" y="629868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X-</a:t>
            </a:r>
            <a:r>
              <a:rPr lang="en-US" dirty="0" err="1"/>
              <a:t>rates.com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10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Krugman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Krugman say is the source of Russia’s trade surplus? </a:t>
            </a:r>
          </a:p>
          <a:p>
            <a:r>
              <a:rPr lang="en-US" dirty="0"/>
              <a:t>What does he say is the source of China’s trade surplus? </a:t>
            </a:r>
          </a:p>
          <a:p>
            <a:r>
              <a:rPr lang="en-US" dirty="0"/>
              <a:t>Why does he say that the surpluses are good for other countries? </a:t>
            </a:r>
          </a:p>
          <a:p>
            <a:r>
              <a:rPr lang="en-US" dirty="0"/>
              <a:t>Why (according to him) are dictators more likely to have these problems?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9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  <a:p>
            <a:r>
              <a:rPr lang="en-US" dirty="0"/>
              <a:t>The Balance of Payments Accounts</a:t>
            </a:r>
          </a:p>
          <a:p>
            <a:r>
              <a:rPr lang="en-US" dirty="0"/>
              <a:t>Surpluses and Deficits</a:t>
            </a:r>
          </a:p>
          <a:p>
            <a:r>
              <a:rPr lang="en-US" dirty="0"/>
              <a:t>They Add to Zero</a:t>
            </a:r>
          </a:p>
          <a:p>
            <a:r>
              <a:rPr lang="en-US" dirty="0"/>
              <a:t>What a Deficit Means</a:t>
            </a:r>
          </a:p>
          <a:p>
            <a:r>
              <a:rPr lang="en-US" dirty="0"/>
              <a:t>The Assumption of Balanced Trade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KOM:</a:t>
            </a:r>
          </a:p>
          <a:p>
            <a:pPr marL="457200" lvl="1" indent="0">
              <a:buNone/>
            </a:pPr>
            <a:r>
              <a:rPr lang="en-US" dirty="0"/>
              <a:t>			Y = C + I + G + (X – M)</a:t>
            </a:r>
          </a:p>
          <a:p>
            <a:pPr lvl="1"/>
            <a:r>
              <a:rPr lang="en-US" dirty="0"/>
              <a:t>Where</a:t>
            </a:r>
          </a:p>
          <a:p>
            <a:pPr lvl="2"/>
            <a:r>
              <a:rPr lang="en-US" dirty="0"/>
              <a:t>Y = GDP = Gross Domestic Product</a:t>
            </a:r>
          </a:p>
          <a:p>
            <a:pPr lvl="2"/>
            <a:r>
              <a:rPr lang="en-US" dirty="0"/>
              <a:t>C = Consumption</a:t>
            </a:r>
          </a:p>
          <a:p>
            <a:pPr lvl="2"/>
            <a:r>
              <a:rPr lang="en-US" dirty="0"/>
              <a:t>I = Investment</a:t>
            </a:r>
          </a:p>
          <a:p>
            <a:pPr lvl="2"/>
            <a:r>
              <a:rPr lang="en-US" dirty="0"/>
              <a:t>G = Government purchases</a:t>
            </a:r>
          </a:p>
          <a:p>
            <a:pPr lvl="2"/>
            <a:r>
              <a:rPr lang="en-US" dirty="0"/>
              <a:t>X = Exports</a:t>
            </a:r>
          </a:p>
          <a:p>
            <a:pPr lvl="2"/>
            <a:r>
              <a:rPr lang="en-US" dirty="0"/>
              <a:t>M = Imports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7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GDP measures</a:t>
            </a:r>
          </a:p>
          <a:p>
            <a:pPr lvl="1"/>
            <a:r>
              <a:rPr lang="en-US" sz="2400" dirty="0"/>
              <a:t>The economy’s output of goods and services</a:t>
            </a:r>
          </a:p>
          <a:p>
            <a:pPr lvl="1"/>
            <a:r>
              <a:rPr lang="en-US" sz="2400" dirty="0"/>
              <a:t>Essentially the same as National Income</a:t>
            </a:r>
          </a:p>
          <a:p>
            <a:pPr lvl="1"/>
            <a:r>
              <a:rPr lang="en-US" sz="2400" dirty="0"/>
              <a:t>GDP is positively related to, but </a:t>
            </a:r>
            <a:r>
              <a:rPr lang="en-US" sz="2400" u="sng" dirty="0"/>
              <a:t>not</a:t>
            </a:r>
            <a:r>
              <a:rPr lang="en-US" sz="2400" dirty="0"/>
              <a:t> the same as</a:t>
            </a:r>
          </a:p>
          <a:p>
            <a:pPr lvl="2"/>
            <a:r>
              <a:rPr lang="en-US" sz="2000" dirty="0"/>
              <a:t>Employment</a:t>
            </a:r>
          </a:p>
          <a:p>
            <a:pPr lvl="2"/>
            <a:r>
              <a:rPr lang="en-US" sz="2000" dirty="0"/>
              <a:t>Welfare</a:t>
            </a:r>
          </a:p>
          <a:p>
            <a:pPr lvl="2"/>
            <a:r>
              <a:rPr lang="en-US" sz="2000" dirty="0"/>
              <a:t>Happiness</a:t>
            </a:r>
          </a:p>
          <a:p>
            <a:pPr lvl="1"/>
            <a:r>
              <a:rPr lang="en-US" sz="2400" dirty="0"/>
              <a:t>And there are problems even with measuring output.  E.g., it misses all that we produce in our homes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GNP and GDP? </a:t>
            </a:r>
          </a:p>
          <a:p>
            <a:r>
              <a:rPr lang="en-US" dirty="0"/>
              <a:t>Why does GNP (or GDP) only include consumption of final goods, not firms’ purchases of intermediate inputs?</a:t>
            </a:r>
          </a:p>
          <a:p>
            <a:r>
              <a:rPr lang="en-US" dirty="0"/>
              <a:t>Why are imports subtracted from C+I+G+X–M in calculating GDP?  Is it because imports cause unemployment?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30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100799</TotalTime>
  <Words>2824</Words>
  <Application>Microsoft Macintosh PowerPoint</Application>
  <PresentationFormat>On-screen Show (4:3)</PresentationFormat>
  <Paragraphs>441</Paragraphs>
  <Slides>47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(Body)</vt:lpstr>
      <vt:lpstr>Calibri</vt:lpstr>
      <vt:lpstr>Times New Roman</vt:lpstr>
      <vt:lpstr>Default Design</vt:lpstr>
      <vt:lpstr>Equation</vt:lpstr>
      <vt:lpstr>Class 6  International Transactions  and the Trade Balance  by Alan V. Deardorff University of Michigan 2022</vt:lpstr>
      <vt:lpstr>Pause for News</vt:lpstr>
      <vt:lpstr>Announcements</vt:lpstr>
      <vt:lpstr>Quiz Scores</vt:lpstr>
      <vt:lpstr>Outline</vt:lpstr>
      <vt:lpstr>A Bit of Macroeconomics</vt:lpstr>
      <vt:lpstr>A Bit of Macroeconomics</vt:lpstr>
      <vt:lpstr>Pause for Discussion</vt:lpstr>
      <vt:lpstr>Questions on KOM</vt:lpstr>
      <vt:lpstr>More Questions on KOM</vt:lpstr>
      <vt:lpstr>The Balance of Payments Accounts</vt:lpstr>
      <vt:lpstr>The Balance of Payments Accounts</vt:lpstr>
      <vt:lpstr>The Balance of Payments Accounts</vt:lpstr>
      <vt:lpstr>PowerPoint Presentation</vt:lpstr>
      <vt:lpstr>Table 13.2 U.S. Balance of Payments Accounts for 2019 (Billions of Dollars) (1 of 2)</vt:lpstr>
      <vt:lpstr>Table 13.2 U.S. Balance of Payments Accounts for 2019 (Billions of Dollars) (2 of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US Trade Deficit</vt:lpstr>
      <vt:lpstr>Pause for Discussion</vt:lpstr>
      <vt:lpstr>Questions on  Survey of Current Business</vt:lpstr>
      <vt:lpstr>Surpluses and Deficits</vt:lpstr>
      <vt:lpstr>They Add to Zero</vt:lpstr>
      <vt:lpstr>They Add to Zero</vt:lpstr>
      <vt:lpstr>They Add to Zero</vt:lpstr>
      <vt:lpstr>What a Deficit Means</vt:lpstr>
      <vt:lpstr>What a Deficit Means</vt:lpstr>
      <vt:lpstr>What a Deficit Means</vt:lpstr>
      <vt:lpstr>What a Deficit Does Not Mean</vt:lpstr>
      <vt:lpstr>Pause for Discussion</vt:lpstr>
      <vt:lpstr>More Questions on KOM</vt:lpstr>
      <vt:lpstr>What a Deficit Means</vt:lpstr>
      <vt:lpstr>Pause for Discussion</vt:lpstr>
      <vt:lpstr>Questions from Obstfeld</vt:lpstr>
      <vt:lpstr>What a Deficit Means</vt:lpstr>
      <vt:lpstr>Questions from ~Scott</vt:lpstr>
      <vt:lpstr>Balanced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from Krugman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187</cp:revision>
  <cp:lastPrinted>2022-09-20T14:08:45Z</cp:lastPrinted>
  <dcterms:created xsi:type="dcterms:W3CDTF">2011-01-03T19:29:08Z</dcterms:created>
  <dcterms:modified xsi:type="dcterms:W3CDTF">2022-09-20T14:09:12Z</dcterms:modified>
</cp:coreProperties>
</file>